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63" r:id="rId4"/>
    <p:sldId id="275" r:id="rId5"/>
    <p:sldId id="276" r:id="rId6"/>
    <p:sldId id="277" r:id="rId7"/>
    <p:sldId id="27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232" autoAdjust="0"/>
  </p:normalViewPr>
  <p:slideViewPr>
    <p:cSldViewPr>
      <p:cViewPr>
        <p:scale>
          <a:sx n="85" d="100"/>
          <a:sy n="85" d="100"/>
        </p:scale>
        <p:origin x="-160" y="1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printerSettings" Target="printerSettings/printerSettings1.bin"/><Relationship Id="rId10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11/5/13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Arial Rounded MT Bold" pitchFamily="34" charset="0"/>
                <a:cs typeface="Lucida Sans Unicode" pitchFamily="34" charset="0"/>
              </a:rPr>
              <a:t>Français</a:t>
            </a:r>
            <a:r>
              <a:rPr lang="en-US" dirty="0" smtClean="0">
                <a:latin typeface="Arial Rounded MT Bold" pitchFamily="34" charset="0"/>
                <a:cs typeface="Lucida Sans Unicode" pitchFamily="34" charset="0"/>
              </a:rPr>
              <a:t> 4</a:t>
            </a:r>
            <a:endParaRPr lang="en-US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0" dirty="0" err="1" smtClean="0">
                <a:latin typeface="Arial Rounded MT Bold" pitchFamily="34" charset="0"/>
              </a:rPr>
              <a:t>Unité</a:t>
            </a:r>
            <a:r>
              <a:rPr lang="en-US" b="0" dirty="0" smtClean="0">
                <a:latin typeface="Arial Rounded MT Bold" pitchFamily="34" charset="0"/>
              </a:rPr>
              <a:t> 1</a:t>
            </a:r>
          </a:p>
          <a:p>
            <a:r>
              <a:rPr lang="en-US" sz="2400" b="0" i="1" dirty="0" smtClean="0">
                <a:latin typeface="Arial Rounded MT Bold" pitchFamily="34" charset="0"/>
              </a:rPr>
              <a:t>La </a:t>
            </a:r>
            <a:r>
              <a:rPr lang="en-US" sz="2400" b="0" i="1" dirty="0" err="1" smtClean="0">
                <a:latin typeface="Arial Rounded MT Bold" pitchFamily="34" charset="0"/>
              </a:rPr>
              <a:t>technologie</a:t>
            </a:r>
            <a:r>
              <a:rPr lang="en-US" sz="2400" b="0" i="1" dirty="0" smtClean="0">
                <a:latin typeface="Arial Rounded MT Bold" pitchFamily="34" charset="0"/>
              </a:rPr>
              <a:t> et </a:t>
            </a:r>
            <a:r>
              <a:rPr lang="en-US" sz="2400" b="0" i="1" dirty="0" err="1" smtClean="0">
                <a:latin typeface="Arial Rounded MT Bold" pitchFamily="34" charset="0"/>
              </a:rPr>
              <a:t>vous</a:t>
            </a:r>
            <a:r>
              <a:rPr lang="en-US" sz="2400" b="0" i="1" dirty="0" smtClean="0">
                <a:latin typeface="Arial Rounded MT Bold" pitchFamily="34" charset="0"/>
              </a:rPr>
              <a:t>!</a:t>
            </a:r>
          </a:p>
          <a:p>
            <a:endParaRPr lang="en-US" sz="2800" b="0" i="1" dirty="0" smtClean="0">
              <a:latin typeface="Arial Rounded MT Bold" pitchFamily="34" charset="0"/>
            </a:endParaRPr>
          </a:p>
          <a:p>
            <a:r>
              <a:rPr lang="en-US" sz="2800" b="0" dirty="0" err="1" smtClean="0">
                <a:latin typeface="Arial Rounded MT Bold" pitchFamily="34" charset="0"/>
              </a:rPr>
              <a:t>Leçon</a:t>
            </a:r>
            <a:r>
              <a:rPr lang="en-US" sz="2800" b="0" dirty="0" smtClean="0">
                <a:latin typeface="Arial Rounded MT Bold" pitchFamily="34" charset="0"/>
              </a:rPr>
              <a:t> </a:t>
            </a:r>
            <a:r>
              <a:rPr lang="en-US" sz="2800" b="0" dirty="0" smtClean="0">
                <a:latin typeface="Arial Rounded MT Bold" pitchFamily="34" charset="0"/>
              </a:rPr>
              <a:t>B</a:t>
            </a:r>
            <a:endParaRPr lang="en-US" sz="2800" b="0" dirty="0" smtClean="0">
              <a:latin typeface="Arial Rounded MT Bold" pitchFamily="34" charset="0"/>
            </a:endParaRPr>
          </a:p>
          <a:p>
            <a:r>
              <a:rPr lang="en-US" sz="2800" b="0" i="1" dirty="0" smtClean="0">
                <a:latin typeface="Arial Rounded MT Bold" pitchFamily="34" charset="0"/>
              </a:rPr>
              <a:t>Si </a:t>
            </a:r>
            <a:r>
              <a:rPr lang="en-US" sz="2800" b="0" i="1" dirty="0" err="1" smtClean="0">
                <a:latin typeface="Arial Rounded MT Bold" pitchFamily="34" charset="0"/>
              </a:rPr>
              <a:t>j’avais</a:t>
            </a:r>
            <a:r>
              <a:rPr lang="en-US" sz="2800" b="0" i="1" dirty="0" smtClean="0">
                <a:latin typeface="Arial Rounded MT Bold" pitchFamily="34" charset="0"/>
              </a:rPr>
              <a:t>…</a:t>
            </a:r>
            <a:endParaRPr lang="en-US" sz="2800" b="0" i="1" dirty="0">
              <a:latin typeface="Arial Rounded MT Bold" pitchFamily="34" charset="0"/>
            </a:endParaRPr>
          </a:p>
        </p:txBody>
      </p:sp>
      <p:pic>
        <p:nvPicPr>
          <p:cNvPr id="7170" name="Picture 2" descr="https://encrypted-tbn1.gstatic.com/images?q=tbn:ANd9GcTDcPUaKcMXwb4OHtnYSEyAYnOHbZCqfTO1kHCXiGPu3F2YHvEH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648200"/>
            <a:ext cx="2647950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phrases avec SI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7391400" cy="4449763"/>
          </a:xfrm>
        </p:spPr>
        <p:txBody>
          <a:bodyPr>
            <a:normAutofit/>
          </a:bodyPr>
          <a:lstStyle/>
          <a:p>
            <a:r>
              <a:rPr lang="fr-FR" dirty="0" smtClean="0"/>
              <a:t>Le conditionnel s’emploie dans des circonstances qui sont…</a:t>
            </a:r>
          </a:p>
          <a:p>
            <a:endParaRPr lang="fr-FR" dirty="0"/>
          </a:p>
          <a:p>
            <a:pPr marL="0" indent="0" algn="ctr">
              <a:buNone/>
            </a:pPr>
            <a:r>
              <a:rPr lang="fr-FR" sz="4400" b="1" i="1" dirty="0" smtClean="0"/>
              <a:t>HYPOTHÉTIQUES</a:t>
            </a:r>
          </a:p>
          <a:p>
            <a:pPr marL="0" indent="0" algn="ctr">
              <a:buNone/>
            </a:pPr>
            <a:endParaRPr lang="fr-FR" sz="4400" b="1" i="1" dirty="0"/>
          </a:p>
          <a:p>
            <a:pPr marL="0" indent="0">
              <a:buNone/>
            </a:pPr>
            <a:r>
              <a:rPr lang="fr-FR" sz="2800" dirty="0" smtClean="0"/>
              <a:t>ex. </a:t>
            </a:r>
            <a:r>
              <a:rPr lang="fr-FR" sz="2800" b="1" u="sng" dirty="0" smtClean="0"/>
              <a:t>J’enverrais</a:t>
            </a:r>
            <a:r>
              <a:rPr lang="fr-FR" sz="2800" dirty="0" smtClean="0"/>
              <a:t> un courriel à mon prof, mais j’ai oublié son adresse électronique.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phrases avec SI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7391400" cy="4449763"/>
          </a:xfrm>
        </p:spPr>
        <p:txBody>
          <a:bodyPr>
            <a:normAutofit fontScale="92500"/>
          </a:bodyPr>
          <a:lstStyle/>
          <a:p>
            <a:r>
              <a:rPr lang="fr-FR" dirty="0" smtClean="0"/>
              <a:t>Une autre façon </a:t>
            </a:r>
            <a:r>
              <a:rPr lang="fr-FR" sz="2200" dirty="0" smtClean="0"/>
              <a:t>(</a:t>
            </a:r>
            <a:r>
              <a:rPr lang="fr-FR" sz="2200" dirty="0" err="1" smtClean="0"/>
              <a:t>way</a:t>
            </a:r>
            <a:r>
              <a:rPr lang="fr-FR" sz="2200" dirty="0" smtClean="0"/>
              <a:t>) </a:t>
            </a:r>
            <a:r>
              <a:rPr lang="fr-FR" dirty="0" smtClean="0"/>
              <a:t>d’exprimer une situation hypothétique est avec la structure suivante:</a:t>
            </a:r>
          </a:p>
          <a:p>
            <a:pPr marL="0" indent="0">
              <a:buNone/>
            </a:pPr>
            <a:endParaRPr lang="fr-FR" sz="2400" dirty="0" smtClean="0"/>
          </a:p>
          <a:p>
            <a:pPr marL="0" indent="0" algn="ctr">
              <a:buNone/>
            </a:pPr>
            <a:r>
              <a:rPr lang="fr-FR" sz="3600" b="1" dirty="0" smtClean="0"/>
              <a:t>Si + </a:t>
            </a:r>
            <a:r>
              <a:rPr lang="fr-FR" sz="3600" b="1" dirty="0" smtClean="0">
                <a:solidFill>
                  <a:srgbClr val="FF0000"/>
                </a:solidFill>
              </a:rPr>
              <a:t>l’imparfait</a:t>
            </a:r>
            <a:r>
              <a:rPr lang="fr-FR" sz="3600" b="1" dirty="0" smtClean="0"/>
              <a:t> + </a:t>
            </a:r>
            <a:r>
              <a:rPr lang="fr-FR" sz="3600" b="1" dirty="0" smtClean="0">
                <a:solidFill>
                  <a:srgbClr val="0000FF"/>
                </a:solidFill>
              </a:rPr>
              <a:t>le conditionnel</a:t>
            </a:r>
          </a:p>
          <a:p>
            <a:pPr marL="0" indent="0" algn="ctr">
              <a:buNone/>
            </a:pPr>
            <a:endParaRPr lang="fr-FR" sz="3600" b="1" dirty="0">
              <a:solidFill>
                <a:srgbClr val="0000FF"/>
              </a:solidFill>
            </a:endParaRPr>
          </a:p>
          <a:p>
            <a:pPr marL="0" indent="0" algn="ctr">
              <a:buNone/>
            </a:pPr>
            <a:r>
              <a:rPr lang="fr-FR" sz="3600" b="1" i="1" dirty="0" smtClean="0"/>
              <a:t>ex. </a:t>
            </a:r>
            <a:r>
              <a:rPr lang="fr-FR" sz="3600" b="1" dirty="0" smtClean="0"/>
              <a:t>Si </a:t>
            </a:r>
            <a:r>
              <a:rPr lang="fr-FR" sz="3600" b="1" dirty="0" smtClean="0">
                <a:solidFill>
                  <a:srgbClr val="FF0000"/>
                </a:solidFill>
              </a:rPr>
              <a:t>j’avais son adresse</a:t>
            </a:r>
            <a:r>
              <a:rPr lang="fr-FR" sz="3600" b="1" dirty="0" smtClean="0"/>
              <a:t>, </a:t>
            </a:r>
            <a:r>
              <a:rPr lang="fr-FR" sz="3600" b="1" dirty="0" smtClean="0">
                <a:solidFill>
                  <a:srgbClr val="0000FF"/>
                </a:solidFill>
              </a:rPr>
              <a:t>j’enverrais un courriel à mon prof</a:t>
            </a:r>
            <a:r>
              <a:rPr lang="fr-FR" sz="3600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60850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Instructions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7391400" cy="4449763"/>
          </a:xfrm>
        </p:spPr>
        <p:txBody>
          <a:bodyPr>
            <a:normAutofit/>
          </a:bodyPr>
          <a:lstStyle/>
          <a:p>
            <a:r>
              <a:rPr lang="fr-FR" dirty="0" smtClean="0"/>
              <a:t>Associez les situations suivantes,</a:t>
            </a:r>
          </a:p>
          <a:p>
            <a:pPr marL="0" indent="0">
              <a:buNone/>
            </a:pPr>
            <a:r>
              <a:rPr lang="fr-FR" dirty="0" smtClean="0"/>
              <a:t> (</a:t>
            </a:r>
            <a:r>
              <a:rPr lang="fr-FR" dirty="0"/>
              <a:t>Si + </a:t>
            </a:r>
            <a:r>
              <a:rPr lang="fr-FR" dirty="0" smtClean="0">
                <a:solidFill>
                  <a:srgbClr val="FF0000"/>
                </a:solidFill>
              </a:rPr>
              <a:t>l’imparfait</a:t>
            </a:r>
            <a:r>
              <a:rPr lang="fr-FR" dirty="0" smtClean="0"/>
              <a:t>) avec leurs hypothèses appropriés (</a:t>
            </a:r>
            <a:r>
              <a:rPr lang="fr-FR" b="1" dirty="0">
                <a:solidFill>
                  <a:srgbClr val="0000FF"/>
                </a:solidFill>
              </a:rPr>
              <a:t>le </a:t>
            </a:r>
            <a:r>
              <a:rPr lang="fr-FR" b="1" dirty="0" smtClean="0">
                <a:solidFill>
                  <a:srgbClr val="0000FF"/>
                </a:solidFill>
              </a:rPr>
              <a:t>conditionnel).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947268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Associations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191470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Si j’avais l’argent…</a:t>
            </a:r>
            <a:endParaRPr lang="fr-FR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1447800" y="3124200"/>
            <a:ext cx="335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Si j’étais bon à la 	technologie…</a:t>
            </a:r>
            <a:endParaRPr lang="fr-FR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1447800" y="4267200"/>
            <a:ext cx="335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Si je faisais un 	projet… </a:t>
            </a:r>
            <a:endParaRPr lang="fr-FR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1447800" y="5552182"/>
            <a:ext cx="335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Si j’allais en 	voyage…</a:t>
            </a:r>
            <a:endParaRPr lang="fr-FR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5029200" y="1935540"/>
            <a:ext cx="381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j’aiderais les autres personnes.</a:t>
            </a:r>
            <a:endParaRPr lang="fr-FR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5029200" y="3124200"/>
            <a:ext cx="381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je me servirais de l’Internet.</a:t>
            </a:r>
            <a:endParaRPr lang="fr-FR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5105400" y="5562600"/>
            <a:ext cx="3886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je m’achèterais un ordinateur portable.</a:t>
            </a:r>
            <a:endParaRPr lang="fr-FR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5105400" y="4267200"/>
            <a:ext cx="3886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j’apporterais un téléphone intelligent.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756031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Associations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191470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Si </a:t>
            </a:r>
            <a:r>
              <a:rPr lang="fr-FR" sz="3200" dirty="0" smtClean="0">
                <a:solidFill>
                  <a:srgbClr val="FF0000"/>
                </a:solidFill>
              </a:rPr>
              <a:t>j’avais l’argent…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47800" y="3124200"/>
            <a:ext cx="335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Si </a:t>
            </a:r>
            <a:r>
              <a:rPr lang="fr-FR" sz="3200" dirty="0" smtClean="0">
                <a:solidFill>
                  <a:srgbClr val="FF0000"/>
                </a:solidFill>
              </a:rPr>
              <a:t>j’étais bon à la 	technologie…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7800" y="4267200"/>
            <a:ext cx="335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Si </a:t>
            </a:r>
            <a:r>
              <a:rPr lang="fr-FR" sz="3200" dirty="0" smtClean="0">
                <a:solidFill>
                  <a:srgbClr val="FF0000"/>
                </a:solidFill>
              </a:rPr>
              <a:t>je faisais un 	projet… 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47800" y="5552182"/>
            <a:ext cx="335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Si </a:t>
            </a:r>
            <a:r>
              <a:rPr lang="fr-FR" sz="3200" dirty="0" smtClean="0">
                <a:solidFill>
                  <a:srgbClr val="FF0000"/>
                </a:solidFill>
              </a:rPr>
              <a:t>j’allais en 	voyage…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76800" y="3124200"/>
            <a:ext cx="381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0000FF"/>
                </a:solidFill>
              </a:rPr>
              <a:t>j’aiderais les autres personnes.</a:t>
            </a:r>
            <a:endParaRPr lang="fr-FR" sz="3200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76800" y="4343400"/>
            <a:ext cx="381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0000FF"/>
                </a:solidFill>
              </a:rPr>
              <a:t>je me servirais de l’Internet.</a:t>
            </a:r>
            <a:endParaRPr lang="fr-FR" sz="3200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76800" y="1905000"/>
            <a:ext cx="3886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0000FF"/>
                </a:solidFill>
              </a:rPr>
              <a:t>je m’achèterais un ordinateur portable.</a:t>
            </a:r>
            <a:endParaRPr lang="fr-FR" sz="3200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00600" y="5562600"/>
            <a:ext cx="3886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0000FF"/>
                </a:solidFill>
              </a:rPr>
              <a:t>j’apporterais un téléphone intelligent.</a:t>
            </a:r>
            <a:endParaRPr lang="fr-FR" sz="3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205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</TotalTime>
  <Words>183</Words>
  <Application>Microsoft Macintosh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Français 4</vt:lpstr>
      <vt:lpstr>Les phrases avec SI</vt:lpstr>
      <vt:lpstr>Les phrases avec SI</vt:lpstr>
      <vt:lpstr>Instructions</vt:lpstr>
      <vt:lpstr>Associations</vt:lpstr>
      <vt:lpstr>Associations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45</cp:revision>
  <dcterms:modified xsi:type="dcterms:W3CDTF">2013-11-05T23:34:03Z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